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 id="2147483996" r:id="rId2"/>
  </p:sldMasterIdLst>
  <p:notesMasterIdLst>
    <p:notesMasterId r:id="rId21"/>
  </p:notesMasterIdLst>
  <p:sldIdLst>
    <p:sldId id="275" r:id="rId3"/>
    <p:sldId id="258" r:id="rId4"/>
    <p:sldId id="272" r:id="rId5"/>
    <p:sldId id="265" r:id="rId6"/>
    <p:sldId id="271" r:id="rId7"/>
    <p:sldId id="266" r:id="rId8"/>
    <p:sldId id="270" r:id="rId9"/>
    <p:sldId id="257" r:id="rId10"/>
    <p:sldId id="269" r:id="rId11"/>
    <p:sldId id="259" r:id="rId12"/>
    <p:sldId id="260" r:id="rId13"/>
    <p:sldId id="261" r:id="rId14"/>
    <p:sldId id="268" r:id="rId15"/>
    <p:sldId id="264" r:id="rId16"/>
    <p:sldId id="274" r:id="rId17"/>
    <p:sldId id="262" r:id="rId18"/>
    <p:sldId id="263" r:id="rId19"/>
    <p:sldId id="27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963" autoAdjust="0"/>
    <p:restoredTop sz="94660"/>
  </p:normalViewPr>
  <p:slideViewPr>
    <p:cSldViewPr>
      <p:cViewPr varScale="1">
        <p:scale>
          <a:sx n="70" d="100"/>
          <a:sy n="70" d="100"/>
        </p:scale>
        <p:origin x="-14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5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8570AF-BB2B-40CA-BE10-A23DFD0D658C}" type="datetimeFigureOut">
              <a:rPr lang="ru-RU" smtClean="0"/>
              <a:t>20.02.2012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EDD780-B6E9-44AD-87EA-F4AC68576F8D}" type="slidenum">
              <a:rPr lang="ru-RU" smtClean="0"/>
              <a:t>‹#›</a:t>
            </a:fld>
            <a:endParaRPr lang="ru-RU"/>
          </a:p>
        </p:txBody>
      </p:sp>
    </p:spTree>
    <p:extLst>
      <p:ext uri="{BB962C8B-B14F-4D97-AF65-F5344CB8AC3E}">
        <p14:creationId xmlns:p14="http://schemas.microsoft.com/office/powerpoint/2010/main" val="2002051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7EDD780-B6E9-44AD-87EA-F4AC68576F8D}" type="slidenum">
              <a:rPr lang="ru-RU" smtClean="0"/>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CEDBDAE0-8D35-48D8-8CA7-7710265D5A29}" type="datetimeFigureOut">
              <a:rPr lang="ru-RU" smtClean="0"/>
              <a:t>20.02.2012</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3F6B5C0-3A33-4A0B-85F9-186E5C5F1D0D}"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CEDBDAE0-8D35-48D8-8CA7-7710265D5A29}" type="datetimeFigureOut">
              <a:rPr lang="ru-RU" smtClean="0"/>
              <a:t>20.02.2012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F6B5C0-3A33-4A0B-85F9-186E5C5F1D0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CEDBDAE0-8D35-48D8-8CA7-7710265D5A29}" type="datetimeFigureOut">
              <a:rPr lang="ru-RU" smtClean="0"/>
              <a:t>20.02.2012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F6B5C0-3A33-4A0B-85F9-186E5C5F1D0D}"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CEDBDAE0-8D35-48D8-8CA7-7710265D5A29}" type="datetimeFigureOut">
              <a:rPr lang="ru-RU" smtClean="0"/>
              <a:t>20.02.2012</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3F6B5C0-3A33-4A0B-85F9-186E5C5F1D0D}" type="slidenum">
              <a:rPr lang="ru-RU" smtClean="0"/>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DBDAE0-8D35-48D8-8CA7-7710265D5A29}" type="datetimeFigureOut">
              <a:rPr lang="ru-RU" smtClean="0"/>
              <a:t>20.02.2012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F6B5C0-3A33-4A0B-85F9-186E5C5F1D0D}"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EDBDAE0-8D35-48D8-8CA7-7710265D5A29}" type="datetimeFigureOut">
              <a:rPr lang="ru-RU" smtClean="0"/>
              <a:t>20.02.2012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F6B5C0-3A33-4A0B-85F9-186E5C5F1D0D}"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CEDBDAE0-8D35-48D8-8CA7-7710265D5A29}" type="datetimeFigureOut">
              <a:rPr lang="ru-RU" smtClean="0"/>
              <a:t>20.02.2012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F6B5C0-3A33-4A0B-85F9-186E5C5F1D0D}"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CEDBDAE0-8D35-48D8-8CA7-7710265D5A29}" type="datetimeFigureOut">
              <a:rPr lang="ru-RU" smtClean="0"/>
              <a:t>20.02.2012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3F6B5C0-3A33-4A0B-85F9-186E5C5F1D0D}"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EDBDAE0-8D35-48D8-8CA7-7710265D5A29}" type="datetimeFigureOut">
              <a:rPr lang="ru-RU" smtClean="0"/>
              <a:t>20.02.2012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3F6B5C0-3A33-4A0B-85F9-186E5C5F1D0D}"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EDBDAE0-8D35-48D8-8CA7-7710265D5A29}" type="datetimeFigureOut">
              <a:rPr lang="ru-RU" smtClean="0"/>
              <a:t>20.02.2012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F6B5C0-3A33-4A0B-85F9-186E5C5F1D0D}"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DBDAE0-8D35-48D8-8CA7-7710265D5A29}" type="datetimeFigureOut">
              <a:rPr lang="ru-RU" smtClean="0"/>
              <a:t>20.02.2012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F6B5C0-3A33-4A0B-85F9-186E5C5F1D0D}"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CEDBDAE0-8D35-48D8-8CA7-7710265D5A29}" type="datetimeFigureOut">
              <a:rPr lang="ru-RU" smtClean="0"/>
              <a:t>20.02.2012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F6B5C0-3A33-4A0B-85F9-186E5C5F1D0D}"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DBDAE0-8D35-48D8-8CA7-7710265D5A29}" type="datetimeFigureOut">
              <a:rPr lang="ru-RU" smtClean="0"/>
              <a:t>20.02.2012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F6B5C0-3A33-4A0B-85F9-186E5C5F1D0D}" type="slidenum">
              <a:rPr lang="ru-RU" smtClean="0"/>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EDBDAE0-8D35-48D8-8CA7-7710265D5A29}" type="datetimeFigureOut">
              <a:rPr lang="ru-RU" smtClean="0"/>
              <a:t>20.02.2012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F6B5C0-3A33-4A0B-85F9-186E5C5F1D0D}"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DBDAE0-8D35-48D8-8CA7-7710265D5A29}" type="datetimeFigureOut">
              <a:rPr lang="ru-RU" smtClean="0"/>
              <a:t>20.02.2012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F6B5C0-3A33-4A0B-85F9-186E5C5F1D0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CEDBDAE0-8D35-48D8-8CA7-7710265D5A29}" type="datetimeFigureOut">
              <a:rPr lang="ru-RU" smtClean="0"/>
              <a:t>20.02.2012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F6B5C0-3A33-4A0B-85F9-186E5C5F1D0D}"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CEDBDAE0-8D35-48D8-8CA7-7710265D5A29}" type="datetimeFigureOut">
              <a:rPr lang="ru-RU" smtClean="0"/>
              <a:t>20.02.2012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F6B5C0-3A33-4A0B-85F9-186E5C5F1D0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CEDBDAE0-8D35-48D8-8CA7-7710265D5A29}" type="datetimeFigureOut">
              <a:rPr lang="ru-RU" smtClean="0"/>
              <a:t>20.02.2012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3F6B5C0-3A33-4A0B-85F9-186E5C5F1D0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CEDBDAE0-8D35-48D8-8CA7-7710265D5A29}" type="datetimeFigureOut">
              <a:rPr lang="ru-RU" smtClean="0"/>
              <a:t>20.02.2012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3F6B5C0-3A33-4A0B-85F9-186E5C5F1D0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BDAE0-8D35-48D8-8CA7-7710265D5A29}" type="datetimeFigureOut">
              <a:rPr lang="ru-RU" smtClean="0"/>
              <a:t>20.02.2012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3F6B5C0-3A33-4A0B-85F9-186E5C5F1D0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CEDBDAE0-8D35-48D8-8CA7-7710265D5A29}" type="datetimeFigureOut">
              <a:rPr lang="ru-RU" smtClean="0"/>
              <a:t>20.02.2012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F6B5C0-3A33-4A0B-85F9-186E5C5F1D0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CEDBDAE0-8D35-48D8-8CA7-7710265D5A29}" type="datetimeFigureOut">
              <a:rPr lang="ru-RU" smtClean="0"/>
              <a:t>20.02.2012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3F6B5C0-3A33-4A0B-85F9-186E5C5F1D0D}"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EDBDAE0-8D35-48D8-8CA7-7710265D5A29}" type="datetimeFigureOut">
              <a:rPr lang="ru-RU" smtClean="0"/>
              <a:t>20.02.2012</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3F6B5C0-3A33-4A0B-85F9-186E5C5F1D0D}"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EDBDAE0-8D35-48D8-8CA7-7710265D5A29}" type="datetimeFigureOut">
              <a:rPr lang="ru-RU" smtClean="0"/>
              <a:t>20.02.2012</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3F6B5C0-3A33-4A0B-85F9-186E5C5F1D0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1058;&#1077;&#1089;&#1090;.ppt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0853" y="2532416"/>
            <a:ext cx="8782294" cy="1793167"/>
          </a:xfrm>
          <a:extLst/>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Aft>
                <a:spcPts val="0"/>
              </a:spcAft>
              <a:defRPr/>
            </a:pPr>
            <a:r>
              <a:rPr lang="kk-KZ" sz="3600" dirty="0" smtClean="0">
                <a:latin typeface="Times New Roman" pitchFamily="18" charset="0"/>
                <a:cs typeface="Times New Roman" pitchFamily="18" charset="0"/>
              </a:rPr>
              <a:t>Ежелгі Грекияның ерте кезеңіндегі ойшылдары</a:t>
            </a: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67544" y="476672"/>
            <a:ext cx="8477250" cy="540463"/>
          </a:xfrm>
          <a:extLst/>
        </p:spPr>
        <p:txBody>
          <a:bodyPr>
            <a:noAutofit/>
          </a:bodyPr>
          <a:lstStyle/>
          <a:p>
            <a:pPr algn="ctr" eaLnBrk="1" fontAlgn="auto" hangingPunct="1">
              <a:spcAft>
                <a:spcPts val="0"/>
              </a:spcAft>
              <a:buClr>
                <a:schemeClr val="accent3"/>
              </a:buClr>
              <a:buFont typeface="Wingdings 2"/>
              <a:buNone/>
              <a:defRPr/>
            </a:pPr>
            <a:r>
              <a:rPr lang="kk-KZ" sz="3200" dirty="0" smtClean="0">
                <a:effectLst>
                  <a:glow rad="228600">
                    <a:schemeClr val="accent3">
                      <a:satMod val="175000"/>
                      <a:alpha val="40000"/>
                    </a:schemeClr>
                  </a:glow>
                </a:effectLst>
                <a:latin typeface="Times New Roman" pitchFamily="18" charset="0"/>
                <a:cs typeface="Times New Roman" pitchFamily="18" charset="0"/>
                <a:hlinkClick r:id="rId2" action="ppaction://hlinkpres?slideindex=1&amp;slidetitle="/>
              </a:rPr>
              <a:t>Әль Фараби </a:t>
            </a:r>
            <a:r>
              <a:rPr lang="kk-KZ" sz="3200" dirty="0" smtClean="0">
                <a:effectLst>
                  <a:glow rad="228600">
                    <a:schemeClr val="accent3">
                      <a:satMod val="175000"/>
                      <a:alpha val="40000"/>
                    </a:schemeClr>
                  </a:glow>
                </a:effectLst>
                <a:latin typeface="Times New Roman" pitchFamily="18" charset="0"/>
                <a:cs typeface="Times New Roman" pitchFamily="18" charset="0"/>
              </a:rPr>
              <a:t>атындағы Қазақ Ұлттық университеті</a:t>
            </a:r>
            <a:endParaRPr lang="ru-RU" sz="3200" dirty="0">
              <a:effectLst>
                <a:glow rad="228600">
                  <a:schemeClr val="accent3">
                    <a:satMod val="175000"/>
                    <a:alpha val="40000"/>
                  </a:schemeClr>
                </a:glow>
              </a:effectLst>
              <a:latin typeface="Times New Roman" pitchFamily="18" charset="0"/>
              <a:cs typeface="Times New Roman" pitchFamily="18" charset="0"/>
            </a:endParaRPr>
          </a:p>
        </p:txBody>
      </p:sp>
      <p:sp>
        <p:nvSpPr>
          <p:cNvPr id="4" name="Подзаголовок 2"/>
          <p:cNvSpPr txBox="1">
            <a:spLocks/>
          </p:cNvSpPr>
          <p:nvPr/>
        </p:nvSpPr>
        <p:spPr>
          <a:xfrm>
            <a:off x="666750" y="4293096"/>
            <a:ext cx="6065490" cy="2160240"/>
          </a:xfrm>
          <a:prstGeom prst="rect">
            <a:avLst/>
          </a:prstGeom>
        </p:spPr>
        <p:txBody>
          <a:bodyPr>
            <a:normAutofit/>
            <a:scene3d>
              <a:camera prst="orthographicFront"/>
              <a:lightRig rig="balanced" dir="t">
                <a:rot lat="0" lon="0" rev="2100000"/>
              </a:lightRig>
            </a:scene3d>
            <a:sp3d extrusionH="57150" prstMaterial="metal">
              <a:bevelT w="38100" h="25400"/>
              <a:contourClr>
                <a:schemeClr val="bg2"/>
              </a:contourClr>
            </a:sp3d>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defRPr/>
            </a:pPr>
            <a:r>
              <a:rPr lang="kk-KZ" b="1" i="1" dirty="0" smtClean="0">
                <a:ln w="50800"/>
                <a:solidFill>
                  <a:srgbClr val="FF0000"/>
                </a:solidFill>
                <a:latin typeface="Times New Roman" pitchFamily="18" charset="0"/>
                <a:cs typeface="Times New Roman" pitchFamily="18" charset="0"/>
              </a:rPr>
              <a:t>Орындаған: </a:t>
            </a:r>
            <a:r>
              <a:rPr lang="kk-KZ" b="1" i="1" dirty="0" smtClean="0">
                <a:ln w="50800"/>
                <a:solidFill>
                  <a:srgbClr val="FF0000"/>
                </a:solidFill>
                <a:latin typeface="Times New Roman" pitchFamily="18" charset="0"/>
                <a:cs typeface="Times New Roman" pitchFamily="18" charset="0"/>
              </a:rPr>
              <a:t>1-ші топ мүшелері </a:t>
            </a:r>
            <a:endParaRPr lang="kk-KZ" b="1" i="1" dirty="0" smtClean="0">
              <a:ln w="50800"/>
              <a:solidFill>
                <a:srgbClr val="FF0000"/>
              </a:solidFill>
              <a:latin typeface="Times New Roman" pitchFamily="18" charset="0"/>
              <a:cs typeface="Times New Roman" pitchFamily="18" charset="0"/>
            </a:endParaRPr>
          </a:p>
          <a:p>
            <a:pPr>
              <a:defRPr/>
            </a:pPr>
            <a:r>
              <a:rPr lang="kk-KZ" b="1" i="1" dirty="0" smtClean="0">
                <a:ln w="50800"/>
                <a:solidFill>
                  <a:srgbClr val="FF0000"/>
                </a:solidFill>
                <a:latin typeface="Times New Roman" pitchFamily="18" charset="0"/>
                <a:cs typeface="Times New Roman" pitchFamily="18" charset="0"/>
              </a:rPr>
              <a:t>Мамандығы: Саясаттану, 1 курс</a:t>
            </a:r>
          </a:p>
          <a:p>
            <a:pPr>
              <a:defRPr/>
            </a:pPr>
            <a:r>
              <a:rPr lang="kk-KZ" b="1" i="1" dirty="0" smtClean="0">
                <a:ln w="50800"/>
                <a:solidFill>
                  <a:srgbClr val="FF0000"/>
                </a:solidFill>
                <a:latin typeface="Times New Roman" pitchFamily="18" charset="0"/>
                <a:cs typeface="Times New Roman" pitchFamily="18" charset="0"/>
              </a:rPr>
              <a:t>Қабылдаған:Мусатаев С.</a:t>
            </a:r>
            <a:endParaRPr lang="kk-KZ" b="1" i="1" dirty="0" smtClean="0">
              <a:ln w="50800"/>
              <a:solidFill>
                <a:srgbClr val="FF0000"/>
              </a:solidFill>
              <a:latin typeface="Times New Roman" pitchFamily="18" charset="0"/>
              <a:cs typeface="Times New Roman" pitchFamily="18" charset="0"/>
            </a:endParaRPr>
          </a:p>
          <a:p>
            <a:pPr>
              <a:defRPr/>
            </a:pPr>
            <a:r>
              <a:rPr lang="kk-KZ" b="1" i="1" dirty="0" smtClean="0">
                <a:ln w="50800"/>
                <a:solidFill>
                  <a:srgbClr val="FF0000"/>
                </a:solidFill>
                <a:latin typeface="Times New Roman" pitchFamily="18" charset="0"/>
                <a:cs typeface="Times New Roman" pitchFamily="18" charset="0"/>
              </a:rPr>
              <a:t>Пәні: </a:t>
            </a:r>
            <a:r>
              <a:rPr lang="kk-KZ" b="1" i="1" dirty="0" smtClean="0">
                <a:ln w="50800"/>
                <a:solidFill>
                  <a:srgbClr val="FF0000"/>
                </a:solidFill>
                <a:latin typeface="Times New Roman" pitchFamily="18" charset="0"/>
                <a:cs typeface="Times New Roman" pitchFamily="18" charset="0"/>
              </a:rPr>
              <a:t>Саяси ілімдер</a:t>
            </a:r>
            <a:endParaRPr lang="ru-RU" b="1" i="1" dirty="0">
              <a:ln w="50800"/>
              <a:solidFill>
                <a:srgbClr val="FF0000"/>
              </a:solidFill>
              <a:latin typeface="Times New Roman" pitchFamily="18" charset="0"/>
              <a:cs typeface="Times New Roman" pitchFamily="18" charset="0"/>
            </a:endParaRPr>
          </a:p>
        </p:txBody>
      </p:sp>
      <p:sp>
        <p:nvSpPr>
          <p:cNvPr id="5" name="Подзаголовок 2"/>
          <p:cNvSpPr txBox="1">
            <a:spLocks/>
          </p:cNvSpPr>
          <p:nvPr/>
        </p:nvSpPr>
        <p:spPr>
          <a:xfrm>
            <a:off x="0" y="6317537"/>
            <a:ext cx="9144000" cy="540463"/>
          </a:xfrm>
          <a:prstGeom prst="rect">
            <a:avLst/>
          </a:prstGeom>
        </p:spPr>
        <p:txBody>
          <a:bodyPr>
            <a:norm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defRPr/>
            </a:pPr>
            <a:r>
              <a:rPr lang="kk-KZ"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Алматы - 2011</a:t>
            </a:r>
            <a:endParaRPr lang="ru-RU"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6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0" y="0"/>
            <a:ext cx="666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40623"/>
      </p:ext>
    </p:extLst>
  </p:cSld>
  <p:clrMapOvr>
    <a:masterClrMapping/>
  </p:clrMapOvr>
  <p:transition spd="slow" advTm="7191">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r>
              <a:rPr lang="kk-KZ" b="1" dirty="0" smtClean="0"/>
              <a:t>Гомердің "Илиада" және "Одиссея" поэмаларындағы оқиғалар (б.з.д. VI I ғ.) гректердін әскери және қоғамдық өмірінен көптеген құнды мәліметтер береді. </a:t>
            </a:r>
            <a:endParaRPr lang="ru-RU" b="1" dirty="0" smtClean="0"/>
          </a:p>
          <a:p>
            <a:r>
              <a:rPr lang="kk-KZ" b="1" dirty="0" smtClean="0"/>
              <a:t>"Одиссея" поэмасында халық жиналысының ролі мен маңызы анық суреттелген. Бұл өкілдік органның қызметі туралы грек жауынгерлерінің Троя түбіндегі жиналысынан, "Илиада" поэмасындағы мысалдан, "Одиссеяда" Итака аралының тұрғындары жиналысының баяндалуынан білуге болады. Троя түбіндегі жиналыста қатардан жауынгер Тереиттік жауынгерлердің мүддесін қорғап, базилевтерге қарсы айтқан айыптау сөздерін лауазымды басшылардың ерекше шығара атауы халық жиналысының ролі айкындай түседі Ал халық жиналысы маңызының төмендеуі "Одиссеяда" айқын көрсетілген Итака ара-лында Одиссей болмаған жиырма жылда халык жиналысы бірдс-бір рет шақырылмаған Ал Одиссеидің ұлы Телемак жиналыс шақырған, тұрғындардың көпшілігі бұл жиналысқа мән бермеген.</a:t>
            </a:r>
            <a:endParaRPr lang="ru-RU" b="1" dirty="0" smtClean="0"/>
          </a:p>
          <a:p>
            <a:endParaRPr lang="ru-RU" dirty="0"/>
          </a:p>
        </p:txBody>
      </p:sp>
    </p:spTree>
  </p:cSld>
  <p:clrMapOvr>
    <a:masterClrMapping/>
  </p:clrMapOvr>
  <p:transition advTm="8642">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kk-KZ" b="1" dirty="0" smtClean="0"/>
              <a:t>Поэмада Гомер қолданган </a:t>
            </a:r>
            <a:r>
              <a:rPr lang="kk-KZ" b="1" i="1" dirty="0" smtClean="0"/>
              <a:t>"дике" </a:t>
            </a:r>
            <a:r>
              <a:rPr lang="kk-KZ" b="1" dirty="0" smtClean="0"/>
              <a:t>(әділдік) және </a:t>
            </a:r>
            <a:r>
              <a:rPr lang="kk-KZ" b="1" i="1" dirty="0" smtClean="0"/>
              <a:t>"темис" </a:t>
            </a:r>
            <a:r>
              <a:rPr lang="kk-KZ" b="1" dirty="0" smtClean="0"/>
              <a:t>(әдет, әдет-ғұрыптық құқық) ұғымдары Гомер дәуіріндегі саяси-құқықтық жағдайды түсінуге жәрдемін тигізеді. Гомердің әдеп (дикс) қалыптасқан дәстүр мен әдет-ғұрыптың құқықтық (темис) негізі мен принципі түрінде көрінеді, ал әдет-ғұрыптық құкык (темис) өмірлік әдептің, оның адамдар арасындағы қарым-қатынастарда сақталуының нақты көрінісін білдіреді</a:t>
            </a:r>
            <a:endParaRPr lang="ru-RU" b="1" dirty="0"/>
          </a:p>
        </p:txBody>
      </p:sp>
    </p:spTree>
  </p:cSld>
  <p:clrMapOvr>
    <a:masterClrMapping/>
  </p:clrMapOvr>
  <p:transition advTm="8236">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0000" lnSpcReduction="20000"/>
          </a:bodyPr>
          <a:lstStyle/>
          <a:p>
            <a:r>
              <a:rPr lang="kk-KZ" b="1" dirty="0" smtClean="0"/>
              <a:t>Гомер мен Гесиод поэмаларына тән адамдар әрекеті мен олардың өзара қарым-қатынастарындағы адамгершілік-құкықтык, тәртіптер туралы көзқарастар Ежслгі Грециядағы "Жеті данышпан" деп аталғандардың шығармашылығында одан әрі жалғасын табады. Оларға әдетте Фалес, Питгак, Периандр, Биант, Солон, Клеобул және Хилон енгіш Олар полистік өмірде әділетті зандардың үстем болуын батыл жақтады. Олардың кейбіреулері билік және заң шығару қызметтерінде өздерінің саяси-құқықтык идеяларын жүзеге асыруға әрекеттенді. Биант, Солон. Хилон сияқты грек ойшылдарының пікірінше, ізгілікті полистік қоғамдағы заңның, сақталуы және салтанат құруы оның айрықша бөлімі больп табылады. Азаматардың тираннан қорқатындай заңы қалыптасқан мемлекетті Биант ең үлген мемлекет деп есептеді. "Өзіңді-өзің таны" қағидасының авторы спартандык, Хилонның "Заңға табын" дсген шақыруы Дельфадағы Апаллон храмына ойылып жазылды. Ең үлкені полис деп Хилон азаматтары шешендерден ірі заңдарды көбірек тындайтын полисті санад</a:t>
            </a:r>
            <a:r>
              <a:rPr lang="kk-KZ" dirty="0" smtClean="0"/>
              <a:t>ы.</a:t>
            </a:r>
            <a:endParaRPr lang="ru-RU" dirty="0" smtClean="0"/>
          </a:p>
          <a:p>
            <a:endParaRPr lang="ru-RU" dirty="0"/>
          </a:p>
        </p:txBody>
      </p:sp>
    </p:spTree>
  </p:cSld>
  <p:clrMapOvr>
    <a:masterClrMapping/>
  </p:clrMapOvr>
  <p:transition advTm="9110">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cb52dc622ab.jpg"/>
          <p:cNvPicPr>
            <a:picLocks noGrp="1" noChangeAspect="1"/>
          </p:cNvPicPr>
          <p:nvPr>
            <p:ph idx="1"/>
          </p:nvPr>
        </p:nvPicPr>
        <p:blipFill>
          <a:blip r:embed="rId2"/>
          <a:stretch>
            <a:fillRect/>
          </a:stretch>
        </p:blipFill>
        <p:spPr>
          <a:xfrm>
            <a:off x="-142908" y="0"/>
            <a:ext cx="9286908" cy="6858000"/>
          </a:xfrm>
        </p:spPr>
      </p:pic>
    </p:spTree>
  </p:cSld>
  <p:clrMapOvr>
    <a:masterClrMapping/>
  </p:clrMapOvr>
  <p:transition advTm="5787">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r>
              <a:rPr lang="ru-RU" dirty="0" smtClean="0"/>
              <a:t>    </a:t>
            </a:r>
            <a:r>
              <a:rPr lang="ru-RU" b="1" dirty="0" smtClean="0"/>
              <a:t> Гераклит – </a:t>
            </a:r>
            <a:r>
              <a:rPr lang="ru-RU" b="1" dirty="0" err="1" smtClean="0"/>
              <a:t>көрнекті </a:t>
            </a:r>
            <a:r>
              <a:rPr lang="ru-RU" b="1" dirty="0" smtClean="0"/>
              <a:t>диалектик, </a:t>
            </a:r>
            <a:r>
              <a:rPr lang="ru-RU" b="1" dirty="0" err="1" smtClean="0"/>
              <a:t>теориялық ойлаудың шым-шытырман</a:t>
            </a:r>
            <a:r>
              <a:rPr lang="ru-RU" b="1" dirty="0" smtClean="0"/>
              <a:t> </a:t>
            </a:r>
            <a:r>
              <a:rPr lang="ru-RU" b="1" dirty="0" err="1" smtClean="0"/>
              <a:t>тұңғиығына, оның қайшылықтары </a:t>
            </a:r>
            <a:r>
              <a:rPr lang="ru-RU" b="1" dirty="0" smtClean="0"/>
              <a:t>мен </a:t>
            </a:r>
            <a:r>
              <a:rPr lang="ru-RU" b="1" dirty="0" err="1" smtClean="0"/>
              <a:t>бұрылысы көп жолдарына</a:t>
            </a:r>
            <a:r>
              <a:rPr lang="ru-RU" b="1" dirty="0" smtClean="0"/>
              <a:t> </a:t>
            </a:r>
            <a:r>
              <a:rPr lang="ru-RU" b="1" dirty="0" err="1" smtClean="0"/>
              <a:t>батыл</a:t>
            </a:r>
            <a:r>
              <a:rPr lang="ru-RU" b="1" dirty="0" smtClean="0"/>
              <a:t> </a:t>
            </a:r>
            <a:r>
              <a:rPr lang="ru-RU" b="1" dirty="0" err="1" smtClean="0"/>
              <a:t>көз жүгірткен ғұлама </a:t>
            </a:r>
            <a:r>
              <a:rPr lang="ru-RU" b="1" dirty="0" smtClean="0"/>
              <a:t>философ. </a:t>
            </a:r>
            <a:r>
              <a:rPr lang="ru-RU" b="1" dirty="0" err="1" smtClean="0"/>
              <a:t>Гераклиттің диалектикасы</a:t>
            </a:r>
            <a:r>
              <a:rPr lang="ru-RU" b="1" dirty="0" smtClean="0"/>
              <a:t> </a:t>
            </a:r>
            <a:r>
              <a:rPr lang="ru-RU" b="1" dirty="0" err="1" smtClean="0"/>
              <a:t>көптеген келелі</a:t>
            </a:r>
            <a:r>
              <a:rPr lang="ru-RU" b="1" dirty="0" smtClean="0"/>
              <a:t> </a:t>
            </a:r>
            <a:r>
              <a:rPr lang="ru-RU" b="1" dirty="0" err="1" smtClean="0"/>
              <a:t>мәселелерді көтерді.</a:t>
            </a:r>
            <a:r>
              <a:rPr lang="ru-RU" b="1" dirty="0" smtClean="0"/>
              <a:t> </a:t>
            </a:r>
            <a:r>
              <a:rPr lang="ru-RU" b="1" dirty="0" err="1" smtClean="0"/>
              <a:t>Сондай</a:t>
            </a:r>
            <a:r>
              <a:rPr lang="ru-RU" b="1" dirty="0" smtClean="0"/>
              <a:t> </a:t>
            </a:r>
            <a:r>
              <a:rPr lang="ru-RU" b="1" dirty="0" err="1" smtClean="0"/>
              <a:t>проблемалардың бірі</a:t>
            </a:r>
            <a:r>
              <a:rPr lang="ru-RU" b="1" dirty="0" smtClean="0"/>
              <a:t> </a:t>
            </a:r>
            <a:r>
              <a:rPr lang="ru-RU" b="1" dirty="0" err="1" smtClean="0"/>
              <a:t>таным</a:t>
            </a:r>
            <a:r>
              <a:rPr lang="ru-RU" b="1" dirty="0" smtClean="0"/>
              <a:t> </a:t>
            </a:r>
            <a:r>
              <a:rPr lang="ru-RU" b="1" dirty="0" err="1" smtClean="0"/>
              <a:t>процесін</a:t>
            </a:r>
            <a:r>
              <a:rPr lang="ru-RU" b="1" dirty="0" smtClean="0"/>
              <a:t>, </a:t>
            </a:r>
            <a:r>
              <a:rPr lang="ru-RU" b="1" dirty="0" err="1" smtClean="0"/>
              <a:t>әсіресе, диалектикалық танымның салыстыру</a:t>
            </a:r>
            <a:r>
              <a:rPr lang="ru-RU" b="1" dirty="0" smtClean="0"/>
              <a:t> </a:t>
            </a:r>
            <a:r>
              <a:rPr lang="ru-RU" b="1" dirty="0" err="1" smtClean="0"/>
              <a:t>әдісімен қалыптасатынын атап</a:t>
            </a:r>
            <a:r>
              <a:rPr lang="ru-RU" b="1" dirty="0" smtClean="0"/>
              <a:t> </a:t>
            </a:r>
            <a:r>
              <a:rPr lang="ru-RU" b="1" dirty="0" err="1" smtClean="0"/>
              <a:t>көрсетті.</a:t>
            </a:r>
            <a:r>
              <a:rPr lang="ru-RU" b="1" dirty="0" smtClean="0"/>
              <a:t> </a:t>
            </a:r>
            <a:r>
              <a:rPr lang="ru-RU" b="1" dirty="0" err="1" smtClean="0"/>
              <a:t>Салыстыру</a:t>
            </a:r>
            <a:r>
              <a:rPr lang="ru-RU" b="1" dirty="0" smtClean="0"/>
              <a:t> </a:t>
            </a:r>
            <a:r>
              <a:rPr lang="ru-RU" b="1" dirty="0" err="1" smtClean="0"/>
              <a:t>арқылы жақсылық </a:t>
            </a:r>
            <a:r>
              <a:rPr lang="ru-RU" b="1" dirty="0" smtClean="0"/>
              <a:t>пен </a:t>
            </a:r>
            <a:r>
              <a:rPr lang="ru-RU" b="1" dirty="0" err="1" smtClean="0"/>
              <a:t>жамандықтың</a:t>
            </a:r>
            <a:r>
              <a:rPr lang="ru-RU" b="1" dirty="0" smtClean="0"/>
              <a:t>, </a:t>
            </a:r>
            <a:r>
              <a:rPr lang="ru-RU" b="1" dirty="0" err="1" smtClean="0"/>
              <a:t>әсемдік пен</a:t>
            </a:r>
            <a:r>
              <a:rPr lang="ru-RU" b="1" dirty="0" smtClean="0"/>
              <a:t> </a:t>
            </a:r>
            <a:r>
              <a:rPr lang="ru-RU" b="1" dirty="0" err="1" smtClean="0"/>
              <a:t>көріксіздіктің </a:t>
            </a:r>
            <a:r>
              <a:rPr lang="ru-RU" b="1" dirty="0" smtClean="0"/>
              <a:t>т.б, </a:t>
            </a:r>
            <a:r>
              <a:rPr lang="ru-RU" b="1" dirty="0" err="1" smtClean="0"/>
              <a:t>жігін</a:t>
            </a:r>
            <a:r>
              <a:rPr lang="ru-RU" b="1" dirty="0" smtClean="0"/>
              <a:t> </a:t>
            </a:r>
            <a:r>
              <a:rPr lang="ru-RU" b="1" dirty="0" err="1" smtClean="0"/>
              <a:t>ашып</a:t>
            </a:r>
            <a:r>
              <a:rPr lang="ru-RU" b="1" dirty="0" smtClean="0"/>
              <a:t>, </a:t>
            </a:r>
            <a:r>
              <a:rPr lang="ru-RU" b="1" dirty="0" err="1" smtClean="0"/>
              <a:t>мәнін негіздеуге</a:t>
            </a:r>
            <a:r>
              <a:rPr lang="ru-RU" b="1" dirty="0" smtClean="0"/>
              <a:t> </a:t>
            </a:r>
            <a:r>
              <a:rPr lang="ru-RU" b="1" dirty="0" err="1" smtClean="0"/>
              <a:t>тырысты</a:t>
            </a:r>
            <a:r>
              <a:rPr lang="ru-RU" b="1" dirty="0" smtClean="0"/>
              <a:t>. </a:t>
            </a:r>
            <a:r>
              <a:rPr lang="ru-RU" dirty="0" smtClean="0"/>
              <a:t/>
            </a:r>
            <a:br>
              <a:rPr lang="ru-RU" dirty="0" smtClean="0"/>
            </a:br>
            <a:endParaRPr lang="ru-RU" dirty="0"/>
          </a:p>
        </p:txBody>
      </p:sp>
    </p:spTree>
  </p:cSld>
  <p:clrMapOvr>
    <a:masterClrMapping/>
  </p:clrMapOvr>
  <p:transition advTm="7379">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10000"/>
          </a:bodyPr>
          <a:lstStyle/>
          <a:p>
            <a:r>
              <a:rPr lang="ru-RU" b="1" dirty="0"/>
              <a:t>Гераклит </a:t>
            </a:r>
            <a:r>
              <a:rPr lang="ru-RU" b="1" dirty="0" err="1"/>
              <a:t>қарама-қарсылықтардың</a:t>
            </a:r>
            <a:r>
              <a:rPr lang="ru-RU" b="1" dirty="0"/>
              <a:t> </a:t>
            </a:r>
            <a:r>
              <a:rPr lang="ru-RU" b="1" dirty="0" err="1"/>
              <a:t>бірінсіз-бірі</a:t>
            </a:r>
            <a:r>
              <a:rPr lang="ru-RU" b="1" dirty="0"/>
              <a:t> </a:t>
            </a:r>
            <a:r>
              <a:rPr lang="ru-RU" b="1" dirty="0" err="1"/>
              <a:t>өмір</a:t>
            </a:r>
            <a:r>
              <a:rPr lang="ru-RU" b="1" dirty="0"/>
              <a:t> </a:t>
            </a:r>
            <a:r>
              <a:rPr lang="ru-RU" b="1" dirty="0" err="1"/>
              <a:t>сүрмейтіндігін</a:t>
            </a:r>
            <a:r>
              <a:rPr lang="ru-RU" b="1" dirty="0"/>
              <a:t> </a:t>
            </a:r>
            <a:r>
              <a:rPr lang="ru-RU" b="1" dirty="0" err="1"/>
              <a:t>дәлелдеп</a:t>
            </a:r>
            <a:r>
              <a:rPr lang="ru-RU" b="1" dirty="0"/>
              <a:t> </a:t>
            </a:r>
            <a:r>
              <a:rPr lang="ru-RU" b="1" dirty="0" err="1"/>
              <a:t>шықты</a:t>
            </a:r>
            <a:r>
              <a:rPr lang="ru-RU" b="1" dirty="0"/>
              <a:t>. </a:t>
            </a:r>
            <a:r>
              <a:rPr lang="ru-RU" b="1" dirty="0" err="1"/>
              <a:t>Ол</a:t>
            </a:r>
            <a:r>
              <a:rPr lang="ru-RU" b="1" dirty="0"/>
              <a:t> </a:t>
            </a:r>
            <a:r>
              <a:rPr lang="ru-RU" b="1" dirty="0" err="1"/>
              <a:t>дүниенің</a:t>
            </a:r>
            <a:r>
              <a:rPr lang="ru-RU" b="1" dirty="0"/>
              <a:t> </a:t>
            </a:r>
            <a:r>
              <a:rPr lang="ru-RU" b="1" dirty="0" err="1"/>
              <a:t>тұрақсыздығын</a:t>
            </a:r>
            <a:r>
              <a:rPr lang="ru-RU" b="1" dirty="0"/>
              <a:t>, </a:t>
            </a:r>
            <a:r>
              <a:rPr lang="ru-RU" b="1" dirty="0" err="1"/>
              <a:t>оның</a:t>
            </a:r>
            <a:r>
              <a:rPr lang="ru-RU" b="1" dirty="0"/>
              <a:t> </a:t>
            </a:r>
            <a:r>
              <a:rPr lang="ru-RU" b="1" dirty="0" err="1"/>
              <a:t>үнемі</a:t>
            </a:r>
            <a:r>
              <a:rPr lang="ru-RU" b="1" dirty="0"/>
              <a:t> </a:t>
            </a:r>
            <a:r>
              <a:rPr lang="ru-RU" b="1" dirty="0" err="1"/>
              <a:t>қозғалыс</a:t>
            </a:r>
            <a:r>
              <a:rPr lang="ru-RU" b="1" dirty="0"/>
              <a:t> пен </a:t>
            </a:r>
            <a:r>
              <a:rPr lang="ru-RU" b="1" dirty="0" err="1"/>
              <a:t>өзгерісте</a:t>
            </a:r>
            <a:r>
              <a:rPr lang="ru-RU" b="1" dirty="0"/>
              <a:t>, </a:t>
            </a:r>
            <a:r>
              <a:rPr lang="ru-RU" b="1" dirty="0" err="1"/>
              <a:t>жалпы</a:t>
            </a:r>
            <a:r>
              <a:rPr lang="ru-RU" b="1" dirty="0"/>
              <a:t> </a:t>
            </a:r>
            <a:r>
              <a:rPr lang="ru-RU" b="1" dirty="0" err="1"/>
              <a:t>дамуда</a:t>
            </a:r>
            <a:r>
              <a:rPr lang="ru-RU" b="1" dirty="0"/>
              <a:t> </a:t>
            </a:r>
            <a:r>
              <a:rPr lang="ru-RU" b="1" dirty="0" err="1"/>
              <a:t>болатынын</a:t>
            </a:r>
            <a:r>
              <a:rPr lang="ru-RU" b="1" dirty="0"/>
              <a:t> </a:t>
            </a:r>
            <a:r>
              <a:rPr lang="ru-RU" b="1" dirty="0" err="1"/>
              <a:t>айқындап</a:t>
            </a:r>
            <a:r>
              <a:rPr lang="ru-RU" b="1" dirty="0"/>
              <a:t> </a:t>
            </a:r>
            <a:r>
              <a:rPr lang="ru-RU" b="1" dirty="0" err="1"/>
              <a:t>берді</a:t>
            </a:r>
            <a:r>
              <a:rPr lang="ru-RU" b="1" dirty="0"/>
              <a:t>. «</a:t>
            </a:r>
            <a:r>
              <a:rPr lang="ru-RU" b="1" dirty="0" err="1"/>
              <a:t>Өзендегі</a:t>
            </a:r>
            <a:r>
              <a:rPr lang="ru-RU" b="1" dirty="0"/>
              <a:t> </a:t>
            </a:r>
            <a:r>
              <a:rPr lang="ru-RU" b="1" dirty="0" err="1"/>
              <a:t>суға</a:t>
            </a:r>
            <a:r>
              <a:rPr lang="ru-RU" b="1" dirty="0"/>
              <a:t> </a:t>
            </a:r>
            <a:r>
              <a:rPr lang="ru-RU" b="1" dirty="0" err="1"/>
              <a:t>екі</a:t>
            </a:r>
            <a:r>
              <a:rPr lang="ru-RU" b="1" dirty="0"/>
              <a:t> </a:t>
            </a:r>
            <a:r>
              <a:rPr lang="ru-RU" b="1" dirty="0" err="1"/>
              <a:t>рет</a:t>
            </a:r>
            <a:r>
              <a:rPr lang="ru-RU" b="1" dirty="0"/>
              <a:t> </a:t>
            </a:r>
            <a:r>
              <a:rPr lang="ru-RU" b="1" dirty="0" err="1"/>
              <a:t>түсе</a:t>
            </a:r>
            <a:r>
              <a:rPr lang="ru-RU" b="1" dirty="0"/>
              <a:t> </a:t>
            </a:r>
            <a:r>
              <a:rPr lang="ru-RU" b="1" dirty="0" err="1"/>
              <a:t>алмайсың</a:t>
            </a:r>
            <a:r>
              <a:rPr lang="ru-RU" b="1" dirty="0"/>
              <a:t>, </a:t>
            </a:r>
            <a:r>
              <a:rPr lang="ru-RU" b="1" dirty="0" err="1"/>
              <a:t>өйткені</a:t>
            </a:r>
            <a:r>
              <a:rPr lang="ru-RU" b="1" dirty="0"/>
              <a:t> </a:t>
            </a:r>
            <a:r>
              <a:rPr lang="ru-RU" b="1" dirty="0" err="1"/>
              <a:t>ол</a:t>
            </a:r>
            <a:r>
              <a:rPr lang="ru-RU" b="1" dirty="0"/>
              <a:t> </a:t>
            </a:r>
            <a:r>
              <a:rPr lang="ru-RU" b="1" dirty="0" err="1"/>
              <a:t>ағып</a:t>
            </a:r>
            <a:r>
              <a:rPr lang="ru-RU" b="1" dirty="0"/>
              <a:t> </a:t>
            </a:r>
            <a:r>
              <a:rPr lang="ru-RU" b="1" dirty="0" err="1"/>
              <a:t>жатыр</a:t>
            </a:r>
            <a:r>
              <a:rPr lang="ru-RU" b="1" dirty="0"/>
              <a:t>» </a:t>
            </a:r>
            <a:r>
              <a:rPr lang="ru-RU" b="1" dirty="0" err="1"/>
              <a:t>дейді</a:t>
            </a:r>
            <a:r>
              <a:rPr lang="ru-RU" b="1" dirty="0"/>
              <a:t>. </a:t>
            </a:r>
            <a:r>
              <a:rPr lang="ru-RU" b="1" dirty="0" err="1"/>
              <a:t>Мұның</a:t>
            </a:r>
            <a:r>
              <a:rPr lang="ru-RU" b="1" dirty="0"/>
              <a:t> </a:t>
            </a:r>
            <a:r>
              <a:rPr lang="ru-RU" b="1" dirty="0" err="1"/>
              <a:t>өзі</a:t>
            </a:r>
            <a:r>
              <a:rPr lang="ru-RU" b="1" dirty="0"/>
              <a:t> </a:t>
            </a:r>
            <a:r>
              <a:rPr lang="ru-RU" b="1" dirty="0" err="1"/>
              <a:t>барлығы</a:t>
            </a:r>
            <a:r>
              <a:rPr lang="ru-RU" b="1" dirty="0"/>
              <a:t> </a:t>
            </a:r>
            <a:r>
              <a:rPr lang="ru-RU" b="1" dirty="0" err="1"/>
              <a:t>ағып</a:t>
            </a:r>
            <a:r>
              <a:rPr lang="ru-RU" b="1" dirty="0"/>
              <a:t>, </a:t>
            </a:r>
            <a:r>
              <a:rPr lang="ru-RU" b="1" dirty="0" err="1"/>
              <a:t>үнемі</a:t>
            </a:r>
            <a:r>
              <a:rPr lang="ru-RU" b="1" dirty="0"/>
              <a:t> </a:t>
            </a:r>
            <a:r>
              <a:rPr lang="ru-RU" b="1" dirty="0" err="1"/>
              <a:t>дамуда</a:t>
            </a:r>
            <a:r>
              <a:rPr lang="ru-RU" b="1" dirty="0"/>
              <a:t> </a:t>
            </a:r>
            <a:r>
              <a:rPr lang="ru-RU" b="1" dirty="0" err="1"/>
              <a:t>болады</a:t>
            </a:r>
            <a:r>
              <a:rPr lang="ru-RU" b="1" dirty="0"/>
              <a:t> </a:t>
            </a:r>
            <a:r>
              <a:rPr lang="ru-RU" b="1" dirty="0" err="1"/>
              <a:t>деген</a:t>
            </a:r>
            <a:r>
              <a:rPr lang="ru-RU" b="1" dirty="0"/>
              <a:t> </a:t>
            </a:r>
            <a:r>
              <a:rPr lang="ru-RU" b="1" dirty="0" err="1"/>
              <a:t>пікірді</a:t>
            </a:r>
            <a:r>
              <a:rPr lang="ru-RU" b="1" dirty="0"/>
              <a:t> </a:t>
            </a:r>
            <a:r>
              <a:rPr lang="ru-RU" b="1" dirty="0" err="1"/>
              <a:t>білдіреді</a:t>
            </a:r>
            <a:r>
              <a:rPr lang="ru-RU" b="1" dirty="0"/>
              <a:t>. Гераклит </a:t>
            </a:r>
            <a:r>
              <a:rPr lang="ru-RU" b="1" dirty="0" err="1"/>
              <a:t>қарама-қарсылықтардың</a:t>
            </a:r>
            <a:r>
              <a:rPr lang="ru-RU" b="1" dirty="0"/>
              <a:t> </a:t>
            </a:r>
            <a:r>
              <a:rPr lang="ru-RU" b="1" dirty="0" err="1"/>
              <a:t>бір</a:t>
            </a:r>
            <a:r>
              <a:rPr lang="ru-RU" b="1" dirty="0"/>
              <a:t> - </a:t>
            </a:r>
            <a:r>
              <a:rPr lang="ru-RU" b="1" dirty="0" err="1"/>
              <a:t>бірінен</a:t>
            </a:r>
            <a:r>
              <a:rPr lang="ru-RU" b="1" dirty="0"/>
              <a:t> </a:t>
            </a:r>
            <a:r>
              <a:rPr lang="ru-RU" b="1" dirty="0" err="1"/>
              <a:t>ажыраспайтынын</a:t>
            </a:r>
            <a:r>
              <a:rPr lang="ru-RU" b="1" dirty="0"/>
              <a:t>, </a:t>
            </a:r>
            <a:r>
              <a:rPr lang="ru-RU" b="1" dirty="0" err="1"/>
              <a:t>бір</a:t>
            </a:r>
            <a:r>
              <a:rPr lang="ru-RU" b="1" dirty="0"/>
              <a:t> - </a:t>
            </a:r>
            <a:r>
              <a:rPr lang="ru-RU" b="1" dirty="0" err="1"/>
              <a:t>біріне</a:t>
            </a:r>
            <a:r>
              <a:rPr lang="ru-RU" b="1" dirty="0"/>
              <a:t> </a:t>
            </a:r>
            <a:r>
              <a:rPr lang="ru-RU" b="1" dirty="0" err="1"/>
              <a:t>өтетінін</a:t>
            </a:r>
            <a:r>
              <a:rPr lang="ru-RU" b="1" dirty="0"/>
              <a:t>, </a:t>
            </a:r>
            <a:r>
              <a:rPr lang="ru-RU" b="1" dirty="0" err="1"/>
              <a:t>алмасатынын</a:t>
            </a:r>
            <a:r>
              <a:rPr lang="ru-RU" b="1" dirty="0"/>
              <a:t>, </a:t>
            </a:r>
            <a:r>
              <a:rPr lang="ru-RU" b="1" dirty="0" err="1"/>
              <a:t>бірін-бірі</a:t>
            </a:r>
            <a:r>
              <a:rPr lang="ru-RU" b="1" dirty="0"/>
              <a:t> </a:t>
            </a:r>
            <a:r>
              <a:rPr lang="ru-RU" b="1" dirty="0" err="1"/>
              <a:t>толықтыратынын</a:t>
            </a:r>
            <a:r>
              <a:rPr lang="ru-RU" b="1" dirty="0"/>
              <a:t>, </a:t>
            </a:r>
            <a:r>
              <a:rPr lang="ru-RU" b="1" dirty="0" err="1"/>
              <a:t>бірі</a:t>
            </a:r>
            <a:r>
              <a:rPr lang="ru-RU" b="1" dirty="0"/>
              <a:t> </a:t>
            </a:r>
            <a:r>
              <a:rPr lang="ru-RU" b="1" dirty="0" err="1"/>
              <a:t>жойылса</a:t>
            </a:r>
            <a:r>
              <a:rPr lang="ru-RU" b="1" dirty="0"/>
              <a:t>, </a:t>
            </a:r>
            <a:r>
              <a:rPr lang="ru-RU" b="1" dirty="0" err="1"/>
              <a:t>екіншісі</a:t>
            </a:r>
            <a:r>
              <a:rPr lang="ru-RU" b="1" dirty="0"/>
              <a:t> де </a:t>
            </a:r>
            <a:r>
              <a:rPr lang="ru-RU" b="1" dirty="0" err="1"/>
              <a:t>жоғалатынын</a:t>
            </a:r>
            <a:r>
              <a:rPr lang="ru-RU" b="1" dirty="0"/>
              <a:t> </a:t>
            </a:r>
            <a:r>
              <a:rPr lang="ru-RU" b="1" dirty="0" err="1"/>
              <a:t>айқындап</a:t>
            </a:r>
            <a:r>
              <a:rPr lang="ru-RU" b="1" dirty="0"/>
              <a:t> </a:t>
            </a:r>
            <a:r>
              <a:rPr lang="ru-RU" b="1" dirty="0" err="1"/>
              <a:t>берді</a:t>
            </a:r>
            <a:endParaRPr lang="ru-RU" b="1" dirty="0"/>
          </a:p>
        </p:txBody>
      </p:sp>
    </p:spTree>
    <p:extLst>
      <p:ext uri="{BB962C8B-B14F-4D97-AF65-F5344CB8AC3E}">
        <p14:creationId xmlns:p14="http://schemas.microsoft.com/office/powerpoint/2010/main" val="3949170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r>
              <a:rPr lang="kk-KZ" b="1" dirty="0" smtClean="0"/>
              <a:t>"Жеті ғүламаның" қатарына қосылған Солон (б.з.д. 638—559 жж) тарихта атанды реформатор, мемлекеттік кайраткер және </a:t>
            </a:r>
            <a:r>
              <a:rPr lang="kk-KZ" b="1" cap="all" dirty="0" smtClean="0"/>
              <a:t>заң </a:t>
            </a:r>
            <a:r>
              <a:rPr lang="kk-KZ" b="1" dirty="0" smtClean="0"/>
              <a:t>шығарушы ретінде де білген. Б.з.д. 621 жылы орхон Драконт жазған заң нормалары демос пен евиатридтер арасындағы қайшылықтарды жоя алмады, өйткені ол демостын экономикалық жағдайын қандай да болмасын дәрежеде өзгертпеді. Драконт заңдары сонымен бірге шектен тыс қаталдығымен де әйгілі болды. Сондықтан да Афин халқы полисті басқаруды және жаңа заңдар шығаруды елге ақындылығымен белгілі болған Солонга тапсырды</a:t>
            </a:r>
            <a:r>
              <a:rPr lang="kk-KZ" dirty="0" smtClean="0"/>
              <a:t>.</a:t>
            </a:r>
            <a:endParaRPr lang="ru-RU" dirty="0" smtClean="0"/>
          </a:p>
          <a:p>
            <a:endParaRPr lang="ru-RU" dirty="0"/>
          </a:p>
        </p:txBody>
      </p:sp>
    </p:spTree>
  </p:cSld>
  <p:clrMapOvr>
    <a:masterClrMapping/>
  </p:clrMapOvr>
  <p:transition advTm="7066">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r>
              <a:rPr lang="kk-KZ" b="1" dirty="0" smtClean="0"/>
              <a:t>Архонт болып сайланган ол б.з.д. 594 жылы жаңа зандар шығарды. </a:t>
            </a:r>
            <a:r>
              <a:rPr lang="ru-RU" b="1" dirty="0" err="1" smtClean="0"/>
              <a:t>Оның реформаларын</a:t>
            </a:r>
            <a:r>
              <a:rPr lang="ru-RU" b="1" dirty="0" smtClean="0"/>
              <a:t> </a:t>
            </a:r>
            <a:r>
              <a:rPr lang="ru-RU" b="1" dirty="0" err="1" smtClean="0"/>
              <a:t>экономикалык</a:t>
            </a:r>
            <a:r>
              <a:rPr lang="ru-RU" b="1" dirty="0" smtClean="0"/>
              <a:t> </a:t>
            </a:r>
            <a:r>
              <a:rPr lang="ru-RU" b="1" dirty="0" err="1" smtClean="0"/>
              <a:t>және саяси</a:t>
            </a:r>
            <a:r>
              <a:rPr lang="ru-RU" b="1" dirty="0" smtClean="0"/>
              <a:t> де</a:t>
            </a:r>
            <a:r>
              <a:rPr lang="kk-KZ" b="1" dirty="0" smtClean="0"/>
              <a:t>п</a:t>
            </a:r>
            <a:r>
              <a:rPr lang="ru-RU" b="1" dirty="0" smtClean="0"/>
              <a:t> б</a:t>
            </a:r>
            <a:r>
              <a:rPr lang="kk-KZ" b="1" dirty="0" smtClean="0"/>
              <a:t>ө</a:t>
            </a:r>
            <a:r>
              <a:rPr lang="ru-RU" b="1" dirty="0" smtClean="0"/>
              <a:t>луге </a:t>
            </a:r>
            <a:r>
              <a:rPr lang="ru-RU" b="1" dirty="0" err="1" smtClean="0"/>
              <a:t>болады</a:t>
            </a:r>
            <a:r>
              <a:rPr lang="ru-RU" b="1" dirty="0" smtClean="0"/>
              <a:t>. </a:t>
            </a:r>
            <a:r>
              <a:rPr lang="ru-RU" b="1" dirty="0" err="1" smtClean="0"/>
              <a:t>Заң шығарушы ретінде</a:t>
            </a:r>
            <a:r>
              <a:rPr lang="ru-RU" b="1" dirty="0" smtClean="0"/>
              <a:t> Солон </a:t>
            </a:r>
            <a:r>
              <a:rPr lang="ru-RU" b="1" dirty="0" err="1" smtClean="0"/>
              <a:t>селолық және қалалык демосгық және оған қосылған ешатридтердін</a:t>
            </a:r>
            <a:r>
              <a:rPr lang="ru-RU" b="1" dirty="0" smtClean="0"/>
              <a:t>, </a:t>
            </a:r>
            <a:r>
              <a:rPr lang="ru-RU" b="1" dirty="0" err="1" smtClean="0"/>
              <a:t>мүддесін қорғады</a:t>
            </a:r>
            <a:r>
              <a:rPr lang="ru-RU" b="1" dirty="0" smtClean="0"/>
              <a:t>. </a:t>
            </a:r>
            <a:r>
              <a:rPr lang="ru-RU" b="1" dirty="0" err="1" smtClean="0"/>
              <a:t>Оның ең басты</a:t>
            </a:r>
            <a:r>
              <a:rPr lang="ru-RU" b="1" dirty="0" smtClean="0"/>
              <a:t> </a:t>
            </a:r>
            <a:r>
              <a:rPr lang="ru-RU" b="1" dirty="0" err="1" smtClean="0"/>
              <a:t>реформасы</a:t>
            </a:r>
            <a:r>
              <a:rPr lang="ru-RU" b="1" dirty="0" smtClean="0"/>
              <a:t> "</a:t>
            </a:r>
            <a:r>
              <a:rPr lang="ru-RU" b="1" dirty="0" err="1" smtClean="0"/>
              <a:t>сисахфия</a:t>
            </a:r>
            <a:r>
              <a:rPr lang="ru-RU" b="1" dirty="0" smtClean="0"/>
              <a:t>"-("</a:t>
            </a:r>
            <a:r>
              <a:rPr lang="ru-RU" b="1" dirty="0" err="1" smtClean="0"/>
              <a:t>ауыр</a:t>
            </a:r>
            <a:r>
              <a:rPr lang="ru-RU" b="1" dirty="0" smtClean="0"/>
              <a:t> </a:t>
            </a:r>
            <a:r>
              <a:rPr lang="ru-RU" b="1" dirty="0" err="1" smtClean="0"/>
              <a:t>жүкті сілкіп</a:t>
            </a:r>
            <a:r>
              <a:rPr lang="ru-RU" b="1" dirty="0" smtClean="0"/>
              <a:t> </a:t>
            </a:r>
            <a:r>
              <a:rPr lang="ru-RU" b="1" dirty="0" err="1" smtClean="0"/>
              <a:t>тастау</a:t>
            </a:r>
            <a:r>
              <a:rPr lang="ru-RU" b="1" dirty="0" smtClean="0"/>
              <a:t>"), </a:t>
            </a:r>
            <a:r>
              <a:rPr lang="ru-RU" b="1" dirty="0" err="1" smtClean="0"/>
              <a:t>яғни кедейлердің кепілдікке</a:t>
            </a:r>
            <a:r>
              <a:rPr lang="ru-RU" b="1" dirty="0" smtClean="0"/>
              <a:t> </a:t>
            </a:r>
            <a:r>
              <a:rPr lang="ru-RU" b="1" dirty="0" err="1" smtClean="0"/>
              <a:t>алушы</a:t>
            </a:r>
            <a:r>
              <a:rPr lang="ru-RU" b="1" dirty="0" smtClean="0"/>
              <a:t> </a:t>
            </a:r>
            <a:r>
              <a:rPr lang="ru-RU" b="1" dirty="0" err="1" smtClean="0"/>
              <a:t>жер</a:t>
            </a:r>
            <a:r>
              <a:rPr lang="ru-RU" b="1" dirty="0" smtClean="0"/>
              <a:t> </a:t>
            </a:r>
            <a:r>
              <a:rPr lang="ru-RU" b="1" dirty="0" err="1" smtClean="0"/>
              <a:t>учаске-сіндегі</a:t>
            </a:r>
            <a:r>
              <a:rPr lang="ru-RU" b="1" dirty="0" smtClean="0"/>
              <a:t> </a:t>
            </a:r>
            <a:r>
              <a:rPr lang="ru-RU" b="1" dirty="0" err="1" smtClean="0"/>
              <a:t>қарыз тастарды</a:t>
            </a:r>
            <a:r>
              <a:rPr lang="ru-RU" b="1" dirty="0" smtClean="0"/>
              <a:t> </a:t>
            </a:r>
            <a:r>
              <a:rPr lang="ru-RU" b="1" dirty="0" err="1" smtClean="0"/>
              <a:t>жою</a:t>
            </a:r>
            <a:r>
              <a:rPr lang="ru-RU" b="1" dirty="0" smtClean="0"/>
              <a:t> </a:t>
            </a:r>
            <a:r>
              <a:rPr lang="ru-RU" b="1" dirty="0" err="1" smtClean="0"/>
              <a:t>еді</a:t>
            </a:r>
            <a:r>
              <a:rPr lang="ru-RU" b="1" dirty="0" smtClean="0"/>
              <a:t>. </a:t>
            </a:r>
            <a:r>
              <a:rPr lang="ru-RU" b="1" dirty="0" err="1" smtClean="0"/>
              <a:t>Бұл қарыз тастар</a:t>
            </a:r>
            <a:r>
              <a:rPr lang="ru-RU" b="1" dirty="0" smtClean="0"/>
              <a:t> </a:t>
            </a:r>
            <a:r>
              <a:rPr lang="ru-RU" b="1" dirty="0" err="1" smtClean="0"/>
              <a:t>бойынша</a:t>
            </a:r>
            <a:r>
              <a:rPr lang="ru-RU" b="1" dirty="0" smtClean="0"/>
              <a:t> </a:t>
            </a:r>
            <a:r>
              <a:rPr lang="ru-RU" b="1" dirty="0" err="1" smtClean="0"/>
              <a:t>қарызын өтей алмаған адамдар</a:t>
            </a:r>
            <a:r>
              <a:rPr lang="ru-RU" b="1" dirty="0" smtClean="0"/>
              <a:t> </a:t>
            </a:r>
            <a:r>
              <a:rPr lang="ru-RU" b="1" dirty="0" err="1" smtClean="0"/>
              <a:t>өзінің жеке</a:t>
            </a:r>
            <a:r>
              <a:rPr lang="ru-RU" b="1" dirty="0" smtClean="0"/>
              <a:t> </a:t>
            </a:r>
            <a:r>
              <a:rPr lang="ru-RU" b="1" dirty="0" err="1" smtClean="0"/>
              <a:t>бостандығын кепілдікке</a:t>
            </a:r>
            <a:r>
              <a:rPr lang="ru-RU" b="1" dirty="0" smtClean="0"/>
              <a:t> </a:t>
            </a:r>
            <a:r>
              <a:rPr lang="ru-RU" b="1" dirty="0" err="1" smtClean="0"/>
              <a:t>салған, яғни қарызын өтей алмағандар құлға айналдырылған.</a:t>
            </a:r>
            <a:endParaRPr lang="ru-RU" b="1" dirty="0" smtClean="0"/>
          </a:p>
          <a:p>
            <a:endParaRPr lang="ru-RU" dirty="0"/>
          </a:p>
        </p:txBody>
      </p:sp>
    </p:spTree>
  </p:cSld>
  <p:clrMapOvr>
    <a:masterClrMapping/>
  </p:clrMapOvr>
  <p:transition advTm="8315">
    <p:comb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6060" y="2836639"/>
            <a:ext cx="8271880" cy="240065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kk-KZ" sz="5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itchFamily="18" charset="0"/>
              </a:rPr>
              <a:t>Назар аударғандарыңызға</a:t>
            </a:r>
          </a:p>
          <a:p>
            <a:pPr algn="ctr">
              <a:defRPr/>
            </a:pPr>
            <a:r>
              <a:rPr lang="kk-KZ" sz="5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itchFamily="18" charset="0"/>
              </a:rPr>
              <a:t> </a:t>
            </a:r>
            <a:r>
              <a:rPr lang="kk-KZ" sz="9600" b="1" i="1" spc="50" dirty="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cs typeface="Times New Roman" pitchFamily="18" charset="0"/>
              </a:rPr>
              <a:t>рахмет!</a:t>
            </a:r>
            <a:endParaRPr lang="ru-RU" sz="96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5">
                    <a:satMod val="175000"/>
                    <a:alpha val="40000"/>
                  </a:schemeClr>
                </a:glow>
                <a:outerShdw blurRad="76200" dist="50800" dir="5400000" algn="tl" rotWithShape="0">
                  <a:srgbClr val="000000">
                    <a:alpha val="65000"/>
                  </a:srgbClr>
                </a:outerShdw>
              </a:effectLst>
            </a:endParaRPr>
          </a:p>
        </p:txBody>
      </p:sp>
      <p:pic>
        <p:nvPicPr>
          <p:cNvPr id="614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196975"/>
            <a:ext cx="7065963" cy="163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02437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484784"/>
            <a:ext cx="8229600" cy="4389120"/>
          </a:xfrm>
        </p:spPr>
        <p:txBody>
          <a:bodyPr>
            <a:normAutofit fontScale="85000" lnSpcReduction="20000"/>
          </a:bodyPr>
          <a:lstStyle/>
          <a:p>
            <a:pPr marL="0" indent="0" algn="just">
              <a:buNone/>
            </a:pPr>
            <a:r>
              <a:rPr lang="kk-KZ" b="1" dirty="0" smtClean="0">
                <a:solidFill>
                  <a:srgbClr val="FF0000"/>
                </a:solidFill>
                <a:latin typeface="Times New Roman" pitchFamily="18" charset="0"/>
                <a:cs typeface="Times New Roman" pitchFamily="18" charset="0"/>
              </a:rPr>
              <a:t>	Ежелгі </a:t>
            </a:r>
            <a:r>
              <a:rPr lang="kk-KZ" b="1" dirty="0" smtClean="0">
                <a:solidFill>
                  <a:srgbClr val="FF0000"/>
                </a:solidFill>
                <a:latin typeface="Times New Roman" pitchFamily="18" charset="0"/>
                <a:cs typeface="Times New Roman" pitchFamily="18" charset="0"/>
              </a:rPr>
              <a:t>грек полистерде саяси-құкықтық көзқарастьң пайда болуы мен дамуында үш кезең айқын байқалады. Epic кезсң- (б.з.д. IX—VI ғғ) ежелгі грек мемлекеттің пайда болуына сәйкес келеді. Бұл кезеңде саяси-құқықтық көзқараста рационациялау (Гомер, Гесиод, атақты "жеті данышпан") байқалады –және "мемлекет пен құқық проблемаларына философиялық тұрғыдан қарау (Пифагор, Гераклит) қалыптасады Екінші кезең — (б.з.д. V және IV ғасырдың бірінші жартысы) ежелгі грек философиясы мен саяси-құкықтық ойларының гүлденген кезеңі (Демокрит, софистер, Сократ, Платон, Аристотель және т.б.) Үшінші кезең — (б.з.д. IV ғасырдың екінші жартысы мсн II ғасырлары)    эллинизм    кезеңі. Ежелгі  грек    мемлекетінің құлдырауы, грек полистерінің алғашқыда Македония, кейіннен Рим билігіне көшуі (Эпикур, стоиктер. Полибий жәнс т.б.)</a:t>
            </a:r>
            <a:endParaRPr lang="ru-RU" b="1" dirty="0" smtClean="0">
              <a:solidFill>
                <a:srgbClr val="FF0000"/>
              </a:solidFill>
              <a:latin typeface="Times New Roman" pitchFamily="18" charset="0"/>
              <a:cs typeface="Times New Roman" pitchFamily="18" charset="0"/>
            </a:endParaRPr>
          </a:p>
          <a:p>
            <a:pPr marL="0" indent="0" algn="just">
              <a:buNone/>
            </a:pPr>
            <a:endParaRPr lang="ru-RU" b="1" dirty="0">
              <a:solidFill>
                <a:srgbClr val="FF0000"/>
              </a:solidFill>
              <a:latin typeface="Times New Roman" pitchFamily="18" charset="0"/>
              <a:cs typeface="Times New Roman" pitchFamily="18" charset="0"/>
            </a:endParaRPr>
          </a:p>
        </p:txBody>
      </p:sp>
    </p:spTree>
  </p:cSld>
  <p:clrMapOvr>
    <a:masterClrMapping/>
  </p:clrMapOvr>
  <p:transition advTm="1198">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1143000"/>
          </a:xfrm>
        </p:spPr>
        <p:txBody>
          <a:bodyPr>
            <a:normAutofit fontScale="90000"/>
          </a:bodyPr>
          <a:lstStyle/>
          <a:p>
            <a:r>
              <a:rPr lang="kk-KZ" dirty="0" smtClean="0">
                <a:effectLst>
                  <a:glow rad="228600">
                    <a:schemeClr val="accent1">
                      <a:satMod val="175000"/>
                      <a:alpha val="40000"/>
                    </a:schemeClr>
                  </a:glow>
                </a:effectLst>
              </a:rPr>
              <a:t>                      ПИФАГОР</a:t>
            </a:r>
            <a:br>
              <a:rPr lang="kk-KZ" dirty="0" smtClean="0">
                <a:effectLst>
                  <a:glow rad="228600">
                    <a:schemeClr val="accent1">
                      <a:satMod val="175000"/>
                      <a:alpha val="40000"/>
                    </a:schemeClr>
                  </a:glow>
                </a:effectLst>
              </a:rPr>
            </a:br>
            <a:r>
              <a:rPr lang="kk-KZ" dirty="0" smtClean="0">
                <a:effectLst>
                  <a:glow rad="228600">
                    <a:schemeClr val="accent1">
                      <a:satMod val="175000"/>
                      <a:alpha val="40000"/>
                    </a:schemeClr>
                  </a:glow>
                </a:effectLst>
              </a:rPr>
              <a:t> </a:t>
            </a:r>
            <a:endParaRPr lang="ru-RU" dirty="0">
              <a:effectLst>
                <a:glow rad="228600">
                  <a:schemeClr val="accent1">
                    <a:satMod val="175000"/>
                    <a:alpha val="40000"/>
                  </a:schemeClr>
                </a:glow>
              </a:effectLst>
            </a:endParaRPr>
          </a:p>
        </p:txBody>
      </p:sp>
      <p:pic>
        <p:nvPicPr>
          <p:cNvPr id="4" name="Содержимое 3" descr="Гомер [Гомер и его поводырь.jpeg"/>
          <p:cNvPicPr>
            <a:picLocks noGrp="1" noChangeAspect="1"/>
          </p:cNvPicPr>
          <p:nvPr>
            <p:ph idx="1"/>
          </p:nvPr>
        </p:nvPicPr>
        <p:blipFill>
          <a:blip r:embed="rId2"/>
          <a:stretch>
            <a:fillRect/>
          </a:stretch>
        </p:blipFill>
        <p:spPr>
          <a:xfrm>
            <a:off x="2843808" y="1628800"/>
            <a:ext cx="3269208" cy="4874092"/>
          </a:xfrm>
          <a:prstGeom prst="rect">
            <a:avLst/>
          </a:prstGeom>
          <a:ln>
            <a:noFill/>
          </a:ln>
          <a:effectLst>
            <a:softEdge rad="112500"/>
          </a:effectLst>
        </p:spPr>
      </p:pic>
    </p:spTree>
  </p:cSld>
  <p:clrMapOvr>
    <a:masterClrMapping/>
  </p:clrMapOvr>
  <p:transition advTm="241">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96752"/>
            <a:ext cx="8229600" cy="4389120"/>
          </a:xfrm>
        </p:spPr>
        <p:txBody>
          <a:bodyPr>
            <a:normAutofit fontScale="92500" lnSpcReduction="10000"/>
          </a:bodyPr>
          <a:lstStyle/>
          <a:p>
            <a:pPr marL="0" indent="0" algn="just">
              <a:buNone/>
            </a:pP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Пифагоршылдар-б.д.д</a:t>
            </a:r>
            <a:r>
              <a:rPr lang="ru-RU" dirty="0" smtClean="0">
                <a:solidFill>
                  <a:schemeClr val="tx2">
                    <a:lumMod val="50000"/>
                  </a:schemeClr>
                </a:solidFill>
                <a:latin typeface="Times New Roman" pitchFamily="18" charset="0"/>
                <a:cs typeface="Times New Roman" pitchFamily="18" charset="0"/>
              </a:rPr>
              <a:t>. 6-ғасырдың 2-жартысында </a:t>
            </a:r>
            <a:r>
              <a:rPr lang="ru-RU" dirty="0" err="1" smtClean="0">
                <a:solidFill>
                  <a:schemeClr val="tx2">
                    <a:lumMod val="50000"/>
                  </a:schemeClr>
                </a:solidFill>
                <a:latin typeface="Times New Roman" pitchFamily="18" charset="0"/>
                <a:cs typeface="Times New Roman" pitchFamily="18" charset="0"/>
              </a:rPr>
              <a:t>пайда</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болған философиялық ағым</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негізін</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қалаған көне </a:t>
            </a:r>
            <a:r>
              <a:rPr lang="ru-RU" dirty="0" smtClean="0">
                <a:solidFill>
                  <a:schemeClr val="tx2">
                    <a:lumMod val="50000"/>
                  </a:schemeClr>
                </a:solidFill>
                <a:latin typeface="Times New Roman" pitchFamily="18" charset="0"/>
                <a:cs typeface="Times New Roman" pitchFamily="18" charset="0"/>
              </a:rPr>
              <a:t>грек философы, математик </a:t>
            </a:r>
            <a:r>
              <a:rPr lang="ru-RU" dirty="0" err="1" smtClean="0">
                <a:solidFill>
                  <a:schemeClr val="tx2">
                    <a:lumMod val="50000"/>
                  </a:schemeClr>
                </a:solidFill>
                <a:latin typeface="Times New Roman" pitchFamily="18" charset="0"/>
                <a:cs typeface="Times New Roman" pitchFamily="18" charset="0"/>
              </a:rPr>
              <a:t>және астраном</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Пифагордың философиялық теориясы</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біртұтас жүйе болып</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қалыптасты.</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Пифагоршылдар</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бастапқы негізді</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санмен</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таңбалап, </a:t>
            </a:r>
            <a:r>
              <a:rPr lang="ru-RU" dirty="0" smtClean="0">
                <a:solidFill>
                  <a:schemeClr val="tx2">
                    <a:lumMod val="50000"/>
                  </a:schemeClr>
                </a:solidFill>
                <a:latin typeface="Times New Roman" pitchFamily="18" charset="0"/>
                <a:cs typeface="Times New Roman" pitchFamily="18" charset="0"/>
              </a:rPr>
              <a:t>осы </a:t>
            </a:r>
            <a:r>
              <a:rPr lang="ru-RU" dirty="0" err="1" smtClean="0">
                <a:solidFill>
                  <a:schemeClr val="tx2">
                    <a:lumMod val="50000"/>
                  </a:schemeClr>
                </a:solidFill>
                <a:latin typeface="Times New Roman" pitchFamily="18" charset="0"/>
                <a:cs typeface="Times New Roman" pitchFamily="18" charset="0"/>
              </a:rPr>
              <a:t>бағытта жұмыс жасайды</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Сан-негіз</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сан-заттар</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үшін </a:t>
            </a:r>
            <a:r>
              <a:rPr lang="ru-RU" dirty="0" smtClean="0">
                <a:solidFill>
                  <a:schemeClr val="tx2">
                    <a:lumMod val="50000"/>
                  </a:schemeClr>
                </a:solidFill>
                <a:latin typeface="Times New Roman" pitchFamily="18" charset="0"/>
                <a:cs typeface="Times New Roman" pitchFamily="18" charset="0"/>
              </a:rPr>
              <a:t>материя; </a:t>
            </a:r>
            <a:r>
              <a:rPr lang="ru-RU" dirty="0" err="1" smtClean="0">
                <a:solidFill>
                  <a:schemeClr val="tx2">
                    <a:lumMod val="50000"/>
                  </a:schemeClr>
                </a:solidFill>
                <a:latin typeface="Times New Roman" pitchFamily="18" charset="0"/>
                <a:cs typeface="Times New Roman" pitchFamily="18" charset="0"/>
              </a:rPr>
              <a:t>сан-үйлесімді тіркестерге</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тән ерекшеліктермен</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қатынастардың көрінісін, арақатынасын зерттей</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отырып</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кез-келген</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процестердің бастауында</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теориялық жағынан санмен</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өрнектелетін жекелеген</a:t>
            </a:r>
            <a:r>
              <a:rPr lang="ru-RU" dirty="0" smtClean="0">
                <a:solidFill>
                  <a:schemeClr val="tx2">
                    <a:lumMod val="50000"/>
                  </a:schemeClr>
                </a:solidFill>
                <a:latin typeface="Times New Roman" pitchFamily="18" charset="0"/>
                <a:cs typeface="Times New Roman" pitchFamily="18" charset="0"/>
              </a:rPr>
              <a:t> пропорция, </a:t>
            </a:r>
            <a:r>
              <a:rPr lang="ru-RU" dirty="0" err="1" smtClean="0">
                <a:solidFill>
                  <a:schemeClr val="tx2">
                    <a:lumMod val="50000"/>
                  </a:schemeClr>
                </a:solidFill>
                <a:latin typeface="Times New Roman" pitchFamily="18" charset="0"/>
                <a:cs typeface="Times New Roman" pitchFamily="18" charset="0"/>
              </a:rPr>
              <a:t>заңдылық </a:t>
            </a:r>
            <a:r>
              <a:rPr lang="ru-RU" dirty="0" smtClean="0">
                <a:solidFill>
                  <a:schemeClr val="tx2">
                    <a:lumMod val="50000"/>
                  </a:schemeClr>
                </a:solidFill>
                <a:latin typeface="Times New Roman" pitchFamily="18" charset="0"/>
                <a:cs typeface="Times New Roman" pitchFamily="18" charset="0"/>
              </a:rPr>
              <a:t>бар </a:t>
            </a:r>
            <a:r>
              <a:rPr lang="ru-RU" dirty="0" err="1" smtClean="0">
                <a:solidFill>
                  <a:schemeClr val="tx2">
                    <a:lumMod val="50000"/>
                  </a:schemeClr>
                </a:solidFill>
                <a:latin typeface="Times New Roman" pitchFamily="18" charset="0"/>
                <a:cs typeface="Times New Roman" pitchFamily="18" charset="0"/>
              </a:rPr>
              <a:t>деген</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қорытынды жасайды</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Бірліктен</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ондыққа дейінгі</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сандық қатарды </a:t>
            </a:r>
            <a:r>
              <a:rPr lang="ru-RU" dirty="0" smtClean="0">
                <a:solidFill>
                  <a:schemeClr val="tx2">
                    <a:lumMod val="50000"/>
                  </a:schemeClr>
                </a:solidFill>
                <a:latin typeface="Times New Roman" pitchFamily="18" charset="0"/>
                <a:cs typeface="Times New Roman" pitchFamily="18" charset="0"/>
              </a:rPr>
              <a:t>Пифагор </a:t>
            </a:r>
            <a:r>
              <a:rPr lang="ru-RU" dirty="0" err="1" smtClean="0">
                <a:solidFill>
                  <a:schemeClr val="tx2">
                    <a:lumMod val="50000"/>
                  </a:schemeClr>
                </a:solidFill>
                <a:latin typeface="Times New Roman" pitchFamily="18" charset="0"/>
                <a:cs typeface="Times New Roman" pitchFamily="18" charset="0"/>
              </a:rPr>
              <a:t>дүниенің сандық алуакн</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түрлілігінің түп негізі</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деп</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санаған</a:t>
            </a:r>
            <a:r>
              <a:rPr lang="ru-RU" dirty="0" smtClean="0">
                <a:latin typeface="Times New Roman" pitchFamily="18" charset="0"/>
                <a:cs typeface="Times New Roman" pitchFamily="18" charset="0"/>
              </a:rPr>
              <a:t>.</a:t>
            </a:r>
          </a:p>
          <a:p>
            <a:pPr marL="0" indent="0" algn="just">
              <a:buNone/>
            </a:pPr>
            <a:endParaRPr lang="ru-RU" dirty="0">
              <a:latin typeface="Times New Roman" pitchFamily="18" charset="0"/>
              <a:cs typeface="Times New Roman" pitchFamily="18" charset="0"/>
            </a:endParaRPr>
          </a:p>
        </p:txBody>
      </p:sp>
    </p:spTree>
  </p:cSld>
  <p:clrMapOvr>
    <a:masterClrMapping/>
  </p:clrMapOvr>
  <p:transition advTm="339">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ifagor.jpg"/>
          <p:cNvPicPr>
            <a:picLocks noGrp="1" noChangeAspect="1"/>
          </p:cNvPicPr>
          <p:nvPr>
            <p:ph idx="1"/>
          </p:nvPr>
        </p:nvPicPr>
        <p:blipFill>
          <a:blip r:embed="rId2"/>
          <a:stretch>
            <a:fillRect/>
          </a:stretch>
        </p:blipFill>
        <p:spPr>
          <a:xfrm>
            <a:off x="2267744" y="476672"/>
            <a:ext cx="4225652" cy="57609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Tm="139">
    <p:cover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412776"/>
            <a:ext cx="8229600" cy="4389120"/>
          </a:xfrm>
        </p:spPr>
        <p:txBody>
          <a:bodyPr>
            <a:normAutofit fontScale="92500"/>
          </a:bodyPr>
          <a:lstStyle/>
          <a:p>
            <a:pPr marL="0" indent="0" algn="just">
              <a:buNone/>
            </a:pP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Сандардың</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қасиеттерін</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зеттей</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отырып</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Пифагоршылдар</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жұп</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және</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тақ</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сандарды</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ашуымен</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бірге</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тік</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бұрышты</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және</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үшбұрышты</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сандарды</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сипаттады</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Ойдың қалану геометриясы-нүктеге, сызыққа, жазықтыққа, көлемге негізделген</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Демек</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Пифагоршылдар</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жүйесіндегі сандар</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болмыстың жалпылама</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негізіне</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байланыстырылған кеңістіктің таңбалануы.</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Соған орай</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«бәрі-сан» деген</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тұжырым қалыптасты.</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Олардың музыкалық </a:t>
            </a:r>
            <a:r>
              <a:rPr lang="ru-RU" dirty="0" smtClean="0">
                <a:solidFill>
                  <a:schemeClr val="tx1">
                    <a:lumMod val="95000"/>
                    <a:lumOff val="5000"/>
                  </a:schemeClr>
                </a:solidFill>
                <a:latin typeface="Times New Roman" pitchFamily="18" charset="0"/>
                <a:cs typeface="Times New Roman" pitchFamily="18" charset="0"/>
              </a:rPr>
              <a:t>интервал </a:t>
            </a:r>
            <a:r>
              <a:rPr lang="ru-RU" dirty="0" err="1" smtClean="0">
                <a:solidFill>
                  <a:schemeClr val="tx1">
                    <a:lumMod val="95000"/>
                    <a:lumOff val="5000"/>
                  </a:schemeClr>
                </a:solidFill>
                <a:latin typeface="Times New Roman" pitchFamily="18" charset="0"/>
                <a:cs typeface="Times New Roman" pitchFamily="18" charset="0"/>
              </a:rPr>
              <a:t>туралы</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ілімінде</a:t>
            </a:r>
            <a:r>
              <a:rPr lang="ru-RU" dirty="0" smtClean="0">
                <a:solidFill>
                  <a:schemeClr val="tx1">
                    <a:lumMod val="95000"/>
                    <a:lumOff val="5000"/>
                  </a:schemeClr>
                </a:solidFill>
                <a:latin typeface="Times New Roman" pitchFamily="18" charset="0"/>
                <a:cs typeface="Times New Roman" pitchFamily="18" charset="0"/>
              </a:rPr>
              <a:t> акустика мен </a:t>
            </a:r>
            <a:r>
              <a:rPr lang="ru-RU" dirty="0" err="1" smtClean="0">
                <a:solidFill>
                  <a:schemeClr val="tx1">
                    <a:lumMod val="95000"/>
                    <a:lumOff val="5000"/>
                  </a:schemeClr>
                </a:solidFill>
                <a:latin typeface="Times New Roman" pitchFamily="18" charset="0"/>
                <a:cs typeface="Times New Roman" pitchFamily="18" charset="0"/>
              </a:rPr>
              <a:t>аспан</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механикасының математикалық негіздері</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баяндалған</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Пифагоршылдар</a:t>
            </a:r>
            <a:r>
              <a:rPr lang="ru-RU" dirty="0" smtClean="0">
                <a:solidFill>
                  <a:schemeClr val="tx1">
                    <a:lumMod val="95000"/>
                    <a:lumOff val="5000"/>
                  </a:schemeClr>
                </a:solidFill>
                <a:latin typeface="Times New Roman" pitchFamily="18" charset="0"/>
                <a:cs typeface="Times New Roman" pitchFamily="18" charset="0"/>
              </a:rPr>
              <a:t> философия мен </a:t>
            </a:r>
            <a:r>
              <a:rPr lang="ru-RU" dirty="0" err="1" smtClean="0">
                <a:solidFill>
                  <a:schemeClr val="tx1">
                    <a:lumMod val="95000"/>
                    <a:lumOff val="5000"/>
                  </a:schemeClr>
                </a:solidFill>
                <a:latin typeface="Times New Roman" pitchFamily="18" charset="0"/>
                <a:cs typeface="Times New Roman" pitchFamily="18" charset="0"/>
              </a:rPr>
              <a:t>ғылымның әрмен қарай дамуына</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орасан</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зор</a:t>
            </a:r>
            <a:r>
              <a:rPr lang="ru-RU" dirty="0" smtClean="0">
                <a:solidFill>
                  <a:schemeClr val="tx1">
                    <a:lumMod val="95000"/>
                    <a:lumOff val="5000"/>
                  </a:schemeClr>
                </a:solidFill>
                <a:latin typeface="Times New Roman" pitchFamily="18" charset="0"/>
                <a:cs typeface="Times New Roman" pitchFamily="18" charset="0"/>
              </a:rPr>
              <a:t> </a:t>
            </a:r>
            <a:r>
              <a:rPr lang="ru-RU" dirty="0" err="1" smtClean="0">
                <a:solidFill>
                  <a:schemeClr val="tx1">
                    <a:lumMod val="95000"/>
                    <a:lumOff val="5000"/>
                  </a:schemeClr>
                </a:solidFill>
                <a:latin typeface="Times New Roman" pitchFamily="18" charset="0"/>
                <a:cs typeface="Times New Roman" pitchFamily="18" charset="0"/>
              </a:rPr>
              <a:t>әсер етті</a:t>
            </a:r>
            <a:r>
              <a:rPr lang="ru-RU" dirty="0" smtClean="0">
                <a:solidFill>
                  <a:schemeClr val="tx1">
                    <a:lumMod val="95000"/>
                    <a:lumOff val="5000"/>
                  </a:schemeClr>
                </a:solidFill>
                <a:latin typeface="Times New Roman" pitchFamily="18" charset="0"/>
                <a:cs typeface="Times New Roman" pitchFamily="18" charset="0"/>
              </a:rPr>
              <a:t>.</a:t>
            </a:r>
          </a:p>
          <a:p>
            <a:pPr marL="0" indent="0" algn="just">
              <a:buNone/>
            </a:pPr>
            <a:endParaRPr lang="ru-RU"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ransition advTm="217"/>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mzl.hmqcmrea.480x480-75.jpg"/>
          <p:cNvPicPr>
            <a:picLocks noGrp="1" noChangeAspect="1"/>
          </p:cNvPicPr>
          <p:nvPr>
            <p:ph idx="1"/>
          </p:nvPr>
        </p:nvPicPr>
        <p:blipFill>
          <a:blip r:embed="rId2"/>
          <a:stretch>
            <a:fillRect/>
          </a:stretch>
        </p:blipFill>
        <p:spPr>
          <a:xfrm>
            <a:off x="1403648" y="1412776"/>
            <a:ext cx="6019799" cy="43894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advTm="605">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229600" cy="1143000"/>
          </a:xfrm>
        </p:spPr>
        <p:txBody>
          <a:bodyPr/>
          <a:lstStyle/>
          <a:p>
            <a:r>
              <a:rPr lang="kk-KZ" dirty="0" smtClean="0">
                <a:latin typeface="a_LCDNova" pitchFamily="34" charset="-52"/>
              </a:rPr>
              <a:t>ГОМЕР</a:t>
            </a:r>
            <a:endParaRPr lang="ru-RU" dirty="0">
              <a:latin typeface="a_LCDNova" pitchFamily="34" charset="-52"/>
            </a:endParaRPr>
          </a:p>
        </p:txBody>
      </p:sp>
      <p:pic>
        <p:nvPicPr>
          <p:cNvPr id="4" name="Содержимое 3" descr="Гомер [Гомер и его поводырь.jpeg"/>
          <p:cNvPicPr>
            <a:picLocks noGrp="1" noChangeAspect="1"/>
          </p:cNvPicPr>
          <p:nvPr>
            <p:ph idx="1"/>
          </p:nvPr>
        </p:nvPicPr>
        <p:blipFill>
          <a:blip r:embed="rId2"/>
          <a:stretch>
            <a:fillRect/>
          </a:stretch>
        </p:blipFill>
        <p:spPr>
          <a:xfrm>
            <a:off x="2483768" y="1124744"/>
            <a:ext cx="2991098" cy="4389437"/>
          </a:xfrm>
        </p:spPr>
      </p:pic>
    </p:spTree>
  </p:cSld>
  <p:clrMapOvr>
    <a:masterClrMapping/>
  </p:clrMapOvr>
  <p:transition advTm="5038">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2c896d97804a434c62ae3bc87c.jpg"/>
          <p:cNvPicPr>
            <a:picLocks noGrp="1" noChangeAspect="1"/>
          </p:cNvPicPr>
          <p:nvPr>
            <p:ph idx="1"/>
          </p:nvPr>
        </p:nvPicPr>
        <p:blipFill>
          <a:blip r:embed="rId2"/>
          <a:stretch>
            <a:fillRect/>
          </a:stretch>
        </p:blipFill>
        <p:spPr>
          <a:xfrm>
            <a:off x="2267744" y="1556792"/>
            <a:ext cx="4248472" cy="42484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Tm="6458">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119</TotalTime>
  <Words>617</Words>
  <Application>Microsoft Office PowerPoint</Application>
  <PresentationFormat>Экран (4:3)</PresentationFormat>
  <Paragraphs>23</Paragraphs>
  <Slides>18</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18</vt:i4>
      </vt:variant>
    </vt:vector>
  </HeadingPairs>
  <TitlesOfParts>
    <vt:vector size="20" baseType="lpstr">
      <vt:lpstr>Поток</vt:lpstr>
      <vt:lpstr>Кутюр</vt:lpstr>
      <vt:lpstr>Ежелгі Грекияның ерте кезеңіндегі ойшылдары </vt:lpstr>
      <vt:lpstr>Презентация PowerPoint</vt:lpstr>
      <vt:lpstr>                      ПИФАГОР  </vt:lpstr>
      <vt:lpstr>Презентация PowerPoint</vt:lpstr>
      <vt:lpstr>Презентация PowerPoint</vt:lpstr>
      <vt:lpstr>Презентация PowerPoint</vt:lpstr>
      <vt:lpstr>Презентация PowerPoint</vt:lpstr>
      <vt:lpstr>ГОМЕР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ЕЖЕЛГІ ГРЕКИЯНЫН ЕРТЕ КЕЗЕҢІНДЕГІ ОЙШЫЛДАР</dc:title>
  <dc:creator>пользователь</dc:creator>
  <cp:lastModifiedBy>Пользователь</cp:lastModifiedBy>
  <cp:revision>12</cp:revision>
  <dcterms:created xsi:type="dcterms:W3CDTF">2012-02-19T14:20:45Z</dcterms:created>
  <dcterms:modified xsi:type="dcterms:W3CDTF">2012-02-20T09:57:30Z</dcterms:modified>
</cp:coreProperties>
</file>